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Proxima Nova Condensed" panose="020B0604020202020204" charset="0"/>
      <p:regular r:id="rId10"/>
    </p:embeddedFont>
    <p:embeddedFont>
      <p:font typeface="Proxima Nova Condensed Bold" panose="020B0604020202020204" charset="0"/>
      <p:regular r:id="rId11"/>
    </p:embeddedFont>
    <p:embeddedFont>
      <p:font typeface="Touvlo" panose="020B0604020202020204" charset="0"/>
      <p:regular r:id="rId12"/>
    </p:embeddedFont>
    <p:embeddedFont>
      <p:font typeface="Touvlo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svg"/><Relationship Id="rId7" Type="http://schemas.openxmlformats.org/officeDocument/2006/relationships/image" Target="../media/image31.jpeg"/><Relationship Id="rId12" Type="http://schemas.openxmlformats.org/officeDocument/2006/relationships/image" Target="../media/image3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sv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49910" y="1256976"/>
            <a:ext cx="7890854" cy="8233247"/>
            <a:chOff x="0" y="0"/>
            <a:chExt cx="859274" cy="896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9274" cy="896559"/>
            </a:xfrm>
            <a:custGeom>
              <a:avLst/>
              <a:gdLst/>
              <a:ahLst/>
              <a:cxnLst/>
              <a:rect l="l" t="t" r="r" b="b"/>
              <a:pathLst>
                <a:path w="859274" h="896559">
                  <a:moveTo>
                    <a:pt x="61811" y="0"/>
                  </a:moveTo>
                  <a:lnTo>
                    <a:pt x="797463" y="0"/>
                  </a:lnTo>
                  <a:cubicBezTo>
                    <a:pt x="813857" y="0"/>
                    <a:pt x="829579" y="6512"/>
                    <a:pt x="841170" y="18104"/>
                  </a:cubicBezTo>
                  <a:cubicBezTo>
                    <a:pt x="852762" y="29696"/>
                    <a:pt x="859274" y="45418"/>
                    <a:pt x="859274" y="61811"/>
                  </a:cubicBezTo>
                  <a:lnTo>
                    <a:pt x="859274" y="834748"/>
                  </a:lnTo>
                  <a:cubicBezTo>
                    <a:pt x="859274" y="851142"/>
                    <a:pt x="852762" y="866864"/>
                    <a:pt x="841170" y="878455"/>
                  </a:cubicBezTo>
                  <a:cubicBezTo>
                    <a:pt x="829579" y="890047"/>
                    <a:pt x="813857" y="896559"/>
                    <a:pt x="797463" y="896559"/>
                  </a:cubicBezTo>
                  <a:lnTo>
                    <a:pt x="61811" y="896559"/>
                  </a:lnTo>
                  <a:cubicBezTo>
                    <a:pt x="45418" y="896559"/>
                    <a:pt x="29696" y="890047"/>
                    <a:pt x="18104" y="878455"/>
                  </a:cubicBezTo>
                  <a:cubicBezTo>
                    <a:pt x="6512" y="866864"/>
                    <a:pt x="0" y="851142"/>
                    <a:pt x="0" y="834748"/>
                  </a:cubicBezTo>
                  <a:lnTo>
                    <a:pt x="0" y="61811"/>
                  </a:lnTo>
                  <a:cubicBezTo>
                    <a:pt x="0" y="45418"/>
                    <a:pt x="6512" y="29696"/>
                    <a:pt x="18104" y="18104"/>
                  </a:cubicBezTo>
                  <a:cubicBezTo>
                    <a:pt x="29696" y="6512"/>
                    <a:pt x="45418" y="0"/>
                    <a:pt x="61811" y="0"/>
                  </a:cubicBezTo>
                  <a:close/>
                </a:path>
              </a:pathLst>
            </a:custGeom>
            <a:blipFill>
              <a:blip r:embed="rId2"/>
              <a:stretch>
                <a:fillRect l="-28303" r="-28303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4147322" y="6445630"/>
            <a:ext cx="4824827" cy="4824827"/>
          </a:xfrm>
          <a:custGeom>
            <a:avLst/>
            <a:gdLst/>
            <a:ahLst/>
            <a:cxnLst/>
            <a:rect l="l" t="t" r="r" b="b"/>
            <a:pathLst>
              <a:path w="4824827" h="4824827">
                <a:moveTo>
                  <a:pt x="0" y="0"/>
                </a:moveTo>
                <a:lnTo>
                  <a:pt x="4824827" y="0"/>
                </a:lnTo>
                <a:lnTo>
                  <a:pt x="4824827" y="4824827"/>
                </a:lnTo>
                <a:lnTo>
                  <a:pt x="0" y="482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>
            <a:off x="10649910" y="-127711"/>
            <a:ext cx="4216268" cy="4216268"/>
          </a:xfrm>
          <a:custGeom>
            <a:avLst/>
            <a:gdLst/>
            <a:ahLst/>
            <a:cxnLst/>
            <a:rect l="l" t="t" r="r" b="b"/>
            <a:pathLst>
              <a:path w="4216268" h="4216268">
                <a:moveTo>
                  <a:pt x="4216268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8" y="4216268"/>
                </a:lnTo>
                <a:lnTo>
                  <a:pt x="42162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252056" y="731656"/>
            <a:ext cx="7720093" cy="1644729"/>
            <a:chOff x="0" y="0"/>
            <a:chExt cx="1907576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07576" cy="406400"/>
            </a:xfrm>
            <a:custGeom>
              <a:avLst/>
              <a:gdLst/>
              <a:ahLst/>
              <a:cxnLst/>
              <a:rect l="l" t="t" r="r" b="b"/>
              <a:pathLst>
                <a:path w="1907576" h="406400">
                  <a:moveTo>
                    <a:pt x="1704376" y="0"/>
                  </a:moveTo>
                  <a:cubicBezTo>
                    <a:pt x="1816600" y="0"/>
                    <a:pt x="1907576" y="90976"/>
                    <a:pt x="1907576" y="203200"/>
                  </a:cubicBezTo>
                  <a:cubicBezTo>
                    <a:pt x="1907576" y="315424"/>
                    <a:pt x="1816600" y="406400"/>
                    <a:pt x="170437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8080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0757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959932"/>
            <a:ext cx="4465841" cy="594089"/>
            <a:chOff x="0" y="0"/>
            <a:chExt cx="5954454" cy="792118"/>
          </a:xfrm>
        </p:grpSpPr>
        <p:sp>
          <p:nvSpPr>
            <p:cNvPr id="10" name="TextBox 10"/>
            <p:cNvSpPr txBox="1"/>
            <p:nvPr/>
          </p:nvSpPr>
          <p:spPr>
            <a:xfrm>
              <a:off x="938431" y="235080"/>
              <a:ext cx="5016023" cy="360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006"/>
                </a:lnSpc>
              </a:pPr>
              <a:r>
                <a:rPr lang="en-US" sz="2006" u="none">
                  <a:solidFill>
                    <a:srgbClr val="21011B"/>
                  </a:solidFill>
                  <a:latin typeface="Touvlo"/>
                  <a:ea typeface="Touvlo"/>
                  <a:cs typeface="Touvlo"/>
                  <a:sym typeface="Touvlo"/>
                </a:rPr>
                <a:t>Trivox Assistant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95624" cy="792118"/>
            </a:xfrm>
            <a:custGeom>
              <a:avLst/>
              <a:gdLst/>
              <a:ahLst/>
              <a:cxnLst/>
              <a:rect l="l" t="t" r="r" b="b"/>
              <a:pathLst>
                <a:path w="695624" h="792118">
                  <a:moveTo>
                    <a:pt x="0" y="0"/>
                  </a:moveTo>
                  <a:lnTo>
                    <a:pt x="695624" y="0"/>
                  </a:lnTo>
                  <a:lnTo>
                    <a:pt x="695624" y="792118"/>
                  </a:lnTo>
                  <a:lnTo>
                    <a:pt x="0" y="79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028700" y="2267655"/>
            <a:ext cx="8953942" cy="5164819"/>
            <a:chOff x="0" y="0"/>
            <a:chExt cx="11938589" cy="688642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209550"/>
              <a:ext cx="11938589" cy="5642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</a:pPr>
              <a:r>
                <a:rPr lang="en-US" sz="10800" b="1">
                  <a:solidFill>
                    <a:srgbClr val="21011B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AI Voice-Controlled Phone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188348"/>
              <a:ext cx="11938589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9"/>
                </a:lnSpc>
              </a:pPr>
              <a:r>
                <a:rPr lang="en-US" sz="3199">
                  <a:solidFill>
                    <a:srgbClr val="21011B"/>
                  </a:solidFill>
                  <a:latin typeface="Touvlo"/>
                  <a:ea typeface="Touvlo"/>
                  <a:cs typeface="Touvlo"/>
                  <a:sym typeface="Touvlo"/>
                </a:rPr>
                <a:t>Your Phone, Your Voice, No Hands Needed!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854982" y="1164198"/>
            <a:ext cx="2841358" cy="779637"/>
            <a:chOff x="0" y="0"/>
            <a:chExt cx="3788478" cy="103951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599474"/>
              <a:ext cx="3788478" cy="440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9"/>
                </a:lnSpc>
                <a:spcBef>
                  <a:spcPct val="0"/>
                </a:spcBef>
              </a:pPr>
              <a:r>
                <a:rPr lang="en-US" sz="2006">
                  <a:solidFill>
                    <a:srgbClr val="FFFFFF"/>
                  </a:solidFill>
                  <a:latin typeface="Touvlo"/>
                  <a:ea typeface="Touvlo"/>
                  <a:cs typeface="Touvlo"/>
                  <a:sym typeface="Touvlo"/>
                </a:rPr>
                <a:t>Chandigarh University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788478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8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FFFFFF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PRESENTED TO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175452" y="1164198"/>
            <a:ext cx="2886020" cy="779637"/>
            <a:chOff x="0" y="0"/>
            <a:chExt cx="3848027" cy="103951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599474"/>
              <a:ext cx="3848027" cy="440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9"/>
                </a:lnSpc>
                <a:spcBef>
                  <a:spcPct val="0"/>
                </a:spcBef>
              </a:pPr>
              <a:r>
                <a:rPr lang="en-US" sz="2006">
                  <a:solidFill>
                    <a:srgbClr val="FFFFFF"/>
                  </a:solidFill>
                  <a:latin typeface="Touvlo"/>
                  <a:ea typeface="Touvlo"/>
                  <a:cs typeface="Touvlo"/>
                  <a:sym typeface="Touvlo"/>
                </a:rPr>
                <a:t>Tripti Pandey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848027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8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FFFFFF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PRESENTED BY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00053" y="-932903"/>
            <a:ext cx="9296751" cy="13097705"/>
            <a:chOff x="0" y="0"/>
            <a:chExt cx="45072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5960" cy="6350000"/>
            </a:xfrm>
            <a:custGeom>
              <a:avLst/>
              <a:gdLst/>
              <a:ahLst/>
              <a:cxnLst/>
              <a:rect l="l" t="t" r="r" b="b"/>
              <a:pathLst>
                <a:path w="4505960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20462" r="-20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7480" cy="3694947"/>
            </a:xfrm>
            <a:custGeom>
              <a:avLst/>
              <a:gdLst/>
              <a:ahLst/>
              <a:cxnLst/>
              <a:rect l="l" t="t" r="r" b="b"/>
              <a:pathLst>
                <a:path w="647480" h="3694947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08080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88900"/>
              <a:ext cx="647480" cy="3606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-437444" y="7150166"/>
            <a:ext cx="4216268" cy="4216268"/>
          </a:xfrm>
          <a:custGeom>
            <a:avLst/>
            <a:gdLst/>
            <a:ahLst/>
            <a:cxnLst/>
            <a:rect l="l" t="t" r="r" b="b"/>
            <a:pathLst>
              <a:path w="4216268" h="4216268">
                <a:moveTo>
                  <a:pt x="4216269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9" y="4216268"/>
                </a:lnTo>
                <a:lnTo>
                  <a:pt x="42162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84447" y="725929"/>
            <a:ext cx="4149706" cy="7980204"/>
          </a:xfrm>
          <a:custGeom>
            <a:avLst/>
            <a:gdLst/>
            <a:ahLst/>
            <a:cxnLst/>
            <a:rect l="l" t="t" r="r" b="b"/>
            <a:pathLst>
              <a:path w="4149706" h="7980204">
                <a:moveTo>
                  <a:pt x="0" y="0"/>
                </a:moveTo>
                <a:lnTo>
                  <a:pt x="4149706" y="0"/>
                </a:lnTo>
                <a:lnTo>
                  <a:pt x="4149706" y="7980204"/>
                </a:lnTo>
                <a:lnTo>
                  <a:pt x="0" y="7980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624638"/>
            <a:ext cx="9142043" cy="1190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</a:pPr>
            <a:r>
              <a:rPr lang="en-US" sz="8999" b="1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Current Challenges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703841"/>
            <a:ext cx="5500249" cy="241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70"/>
              </a:lnSpc>
              <a:spcBef>
                <a:spcPct val="0"/>
              </a:spcBef>
            </a:pPr>
            <a:r>
              <a:rPr lang="en-US" sz="2764" u="none">
                <a:solidFill>
                  <a:srgbClr val="21011B"/>
                </a:solidFill>
                <a:latin typeface="Touvlo"/>
                <a:ea typeface="Touvlo"/>
                <a:cs typeface="Touvlo"/>
                <a:sym typeface="Touvlo"/>
              </a:rPr>
              <a:t>Smartphones today are often </a:t>
            </a:r>
            <a:r>
              <a:rPr lang="en-US" sz="2764" b="1" u="none">
                <a:solidFill>
                  <a:srgbClr val="21011B"/>
                </a:solidFill>
                <a:latin typeface="Touvlo Bold"/>
                <a:ea typeface="Touvlo Bold"/>
                <a:cs typeface="Touvlo Bold"/>
                <a:sym typeface="Touvlo Bold"/>
              </a:rPr>
              <a:t>inaccessible</a:t>
            </a:r>
            <a:r>
              <a:rPr lang="en-US" sz="2764" u="none">
                <a:solidFill>
                  <a:srgbClr val="21011B"/>
                </a:solidFill>
                <a:latin typeface="Touvlo"/>
                <a:ea typeface="Touvlo"/>
                <a:cs typeface="Touvlo"/>
                <a:sym typeface="Touvlo"/>
              </a:rPr>
              <a:t> during everyday tasks, such as driving or cooking, leading to security risks from unauthorized access.</a:t>
            </a:r>
          </a:p>
        </p:txBody>
      </p:sp>
      <p:sp>
        <p:nvSpPr>
          <p:cNvPr id="11" name="Freeform 11"/>
          <p:cNvSpPr/>
          <p:nvPr/>
        </p:nvSpPr>
        <p:spPr>
          <a:xfrm>
            <a:off x="7194135" y="4716031"/>
            <a:ext cx="4575003" cy="4575003"/>
          </a:xfrm>
          <a:custGeom>
            <a:avLst/>
            <a:gdLst/>
            <a:ahLst/>
            <a:cxnLst/>
            <a:rect l="l" t="t" r="r" b="b"/>
            <a:pathLst>
              <a:path w="4575003" h="4575003">
                <a:moveTo>
                  <a:pt x="0" y="0"/>
                </a:moveTo>
                <a:lnTo>
                  <a:pt x="4575002" y="0"/>
                </a:lnTo>
                <a:lnTo>
                  <a:pt x="4575002" y="4575003"/>
                </a:lnTo>
                <a:lnTo>
                  <a:pt x="0" y="4575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89614" y="621508"/>
            <a:ext cx="9795257" cy="9119384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2"/>
              <a:stretch>
                <a:fillRect l="-22894" r="-2289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2589313" y="-3360813"/>
            <a:ext cx="2211047" cy="10175689"/>
            <a:chOff x="0" y="0"/>
            <a:chExt cx="647480" cy="29798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7480" cy="2979834"/>
            </a:xfrm>
            <a:custGeom>
              <a:avLst/>
              <a:gdLst/>
              <a:ahLst/>
              <a:cxnLst/>
              <a:rect l="l" t="t" r="r" b="b"/>
              <a:pathLst>
                <a:path w="647480" h="2979834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76638"/>
                  </a:cubicBezTo>
                  <a:lnTo>
                    <a:pt x="647480" y="2979834"/>
                  </a:lnTo>
                  <a:lnTo>
                    <a:pt x="0" y="2979834"/>
                  </a:lnTo>
                  <a:lnTo>
                    <a:pt x="0" y="378570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08080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88900"/>
              <a:ext cx="647480" cy="2890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 flipH="1">
            <a:off x="4602505" y="-630714"/>
            <a:ext cx="4216268" cy="4216268"/>
          </a:xfrm>
          <a:custGeom>
            <a:avLst/>
            <a:gdLst/>
            <a:ahLst/>
            <a:cxnLst/>
            <a:rect l="l" t="t" r="r" b="b"/>
            <a:pathLst>
              <a:path w="4216268" h="4216268">
                <a:moveTo>
                  <a:pt x="4216268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8" y="4216268"/>
                </a:lnTo>
                <a:lnTo>
                  <a:pt x="42162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45681" y="5820268"/>
            <a:ext cx="5761987" cy="5761987"/>
          </a:xfrm>
          <a:custGeom>
            <a:avLst/>
            <a:gdLst/>
            <a:ahLst/>
            <a:cxnLst/>
            <a:rect l="l" t="t" r="r" b="b"/>
            <a:pathLst>
              <a:path w="5761987" h="5761987">
                <a:moveTo>
                  <a:pt x="0" y="0"/>
                </a:moveTo>
                <a:lnTo>
                  <a:pt x="5761987" y="0"/>
                </a:lnTo>
                <a:lnTo>
                  <a:pt x="5761987" y="5761987"/>
                </a:lnTo>
                <a:lnTo>
                  <a:pt x="0" y="57619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526149" y="1289414"/>
            <a:ext cx="8168659" cy="101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1"/>
              </a:lnSpc>
              <a:spcBef>
                <a:spcPct val="0"/>
              </a:spcBef>
            </a:pPr>
            <a:r>
              <a:rPr lang="en-US" sz="7671" b="1" u="none" strike="noStrike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Unique Features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526149" y="3900642"/>
            <a:ext cx="8115300" cy="4556046"/>
            <a:chOff x="0" y="0"/>
            <a:chExt cx="10820400" cy="607472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66675"/>
              <a:ext cx="10820400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 u="none">
                  <a:solidFill>
                    <a:srgbClr val="21011B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ZERO-TOUCH CONTROL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30399"/>
              <a:ext cx="10820400" cy="416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03"/>
                </a:lnSpc>
              </a:pPr>
              <a:r>
                <a:rPr lang="en-US" sz="1859" u="none">
                  <a:solidFill>
                    <a:srgbClr val="21011B"/>
                  </a:solidFill>
                  <a:latin typeface="Touvlo"/>
                  <a:ea typeface="Touvlo"/>
                  <a:cs typeface="Touvlo"/>
                  <a:sym typeface="Touvlo"/>
                </a:rPr>
                <a:t>Make calls, take photos, and send messages using only your voice.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297267"/>
              <a:ext cx="10820400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 u="none">
                  <a:solidFill>
                    <a:srgbClr val="21011B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MILITARY-GRADE SECURITY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294340"/>
              <a:ext cx="10820400" cy="416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03"/>
                </a:lnSpc>
              </a:pPr>
              <a:r>
                <a:rPr lang="en-US" sz="1859" u="none">
                  <a:solidFill>
                    <a:srgbClr val="21011B"/>
                  </a:solidFill>
                  <a:latin typeface="Touvlo"/>
                  <a:ea typeface="Touvlo"/>
                  <a:cs typeface="Touvlo"/>
                  <a:sym typeface="Touvlo"/>
                </a:rPr>
                <a:t>Auto-shutdown after failed attempts ensures your data remains safe.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661208"/>
              <a:ext cx="10820400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 u="none">
                  <a:solidFill>
                    <a:srgbClr val="21011B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CONTEXT-AWARE AI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658282"/>
              <a:ext cx="10820400" cy="416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03"/>
                </a:lnSpc>
              </a:pPr>
              <a:r>
                <a:rPr lang="en-US" sz="1859" u="none">
                  <a:solidFill>
                    <a:srgbClr val="21011B"/>
                  </a:solidFill>
                  <a:latin typeface="Touvlo"/>
                  <a:ea typeface="Touvlo"/>
                  <a:cs typeface="Touvlo"/>
                  <a:sym typeface="Touvlo"/>
                </a:rPr>
                <a:t>Learns habits to enhance user experience with intelligent commands.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3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0070" y="-500849"/>
            <a:ext cx="7526776" cy="11288699"/>
            <a:chOff x="0" y="0"/>
            <a:chExt cx="1982361" cy="2973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2361" cy="2973155"/>
            </a:xfrm>
            <a:custGeom>
              <a:avLst/>
              <a:gdLst/>
              <a:ahLst/>
              <a:cxnLst/>
              <a:rect l="l" t="t" r="r" b="b"/>
              <a:pathLst>
                <a:path w="1982361" h="2973155">
                  <a:moveTo>
                    <a:pt x="61715" y="0"/>
                  </a:moveTo>
                  <a:lnTo>
                    <a:pt x="1920646" y="0"/>
                  </a:lnTo>
                  <a:cubicBezTo>
                    <a:pt x="1937014" y="0"/>
                    <a:pt x="1952711" y="6502"/>
                    <a:pt x="1964285" y="18076"/>
                  </a:cubicBezTo>
                  <a:cubicBezTo>
                    <a:pt x="1975859" y="29650"/>
                    <a:pt x="1982361" y="45347"/>
                    <a:pt x="1982361" y="61715"/>
                  </a:cubicBezTo>
                  <a:lnTo>
                    <a:pt x="1982361" y="2911440"/>
                  </a:lnTo>
                  <a:cubicBezTo>
                    <a:pt x="1982361" y="2927808"/>
                    <a:pt x="1975859" y="2943505"/>
                    <a:pt x="1964285" y="2955079"/>
                  </a:cubicBezTo>
                  <a:cubicBezTo>
                    <a:pt x="1952711" y="2966653"/>
                    <a:pt x="1937014" y="2973155"/>
                    <a:pt x="1920646" y="2973155"/>
                  </a:cubicBezTo>
                  <a:lnTo>
                    <a:pt x="61715" y="2973155"/>
                  </a:lnTo>
                  <a:cubicBezTo>
                    <a:pt x="45347" y="2973155"/>
                    <a:pt x="29650" y="2966653"/>
                    <a:pt x="18076" y="2955079"/>
                  </a:cubicBezTo>
                  <a:cubicBezTo>
                    <a:pt x="6502" y="2943505"/>
                    <a:pt x="0" y="2927808"/>
                    <a:pt x="0" y="2911440"/>
                  </a:cubicBezTo>
                  <a:lnTo>
                    <a:pt x="0" y="61715"/>
                  </a:lnTo>
                  <a:cubicBezTo>
                    <a:pt x="0" y="45347"/>
                    <a:pt x="6502" y="29650"/>
                    <a:pt x="18076" y="18076"/>
                  </a:cubicBezTo>
                  <a:cubicBezTo>
                    <a:pt x="29650" y="6502"/>
                    <a:pt x="45347" y="0"/>
                    <a:pt x="61715" y="0"/>
                  </a:cubicBezTo>
                  <a:close/>
                </a:path>
              </a:pathLst>
            </a:custGeom>
            <a:solidFill>
              <a:srgbClr val="08080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82361" cy="3011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64300" y="2382749"/>
            <a:ext cx="6295000" cy="2244901"/>
            <a:chOff x="0" y="0"/>
            <a:chExt cx="1139599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9599" cy="406400"/>
            </a:xfrm>
            <a:custGeom>
              <a:avLst/>
              <a:gdLst/>
              <a:ahLst/>
              <a:cxnLst/>
              <a:rect l="l" t="t" r="r" b="b"/>
              <a:pathLst>
                <a:path w="1139599" h="406400">
                  <a:moveTo>
                    <a:pt x="936399" y="0"/>
                  </a:moveTo>
                  <a:cubicBezTo>
                    <a:pt x="1048624" y="0"/>
                    <a:pt x="1139599" y="90976"/>
                    <a:pt x="1139599" y="203200"/>
                  </a:cubicBezTo>
                  <a:cubicBezTo>
                    <a:pt x="1139599" y="315424"/>
                    <a:pt x="1048624" y="406400"/>
                    <a:pt x="93639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EBFE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33350"/>
              <a:ext cx="1139599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24098" y="2382749"/>
            <a:ext cx="4489803" cy="2244901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8080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33350"/>
              <a:ext cx="812800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64300" y="5659349"/>
            <a:ext cx="6295000" cy="2244901"/>
            <a:chOff x="0" y="0"/>
            <a:chExt cx="1139599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9599" cy="406400"/>
            </a:xfrm>
            <a:custGeom>
              <a:avLst/>
              <a:gdLst/>
              <a:ahLst/>
              <a:cxnLst/>
              <a:rect l="l" t="t" r="r" b="b"/>
              <a:pathLst>
                <a:path w="1139599" h="406400">
                  <a:moveTo>
                    <a:pt x="936399" y="0"/>
                  </a:moveTo>
                  <a:cubicBezTo>
                    <a:pt x="1048624" y="0"/>
                    <a:pt x="1139599" y="90976"/>
                    <a:pt x="1139599" y="203200"/>
                  </a:cubicBezTo>
                  <a:cubicBezTo>
                    <a:pt x="1139599" y="315424"/>
                    <a:pt x="1048624" y="406400"/>
                    <a:pt x="93639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EBFE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33350"/>
              <a:ext cx="1139599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224098" y="5659349"/>
            <a:ext cx="4489803" cy="2244901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8080A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33350"/>
              <a:ext cx="812800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3914941" y="8228101"/>
            <a:ext cx="6783529" cy="6783529"/>
          </a:xfrm>
          <a:custGeom>
            <a:avLst/>
            <a:gdLst/>
            <a:ahLst/>
            <a:cxnLst/>
            <a:rect l="l" t="t" r="r" b="b"/>
            <a:pathLst>
              <a:path w="6783529" h="6783529">
                <a:moveTo>
                  <a:pt x="0" y="0"/>
                </a:moveTo>
                <a:lnTo>
                  <a:pt x="6783529" y="0"/>
                </a:lnTo>
                <a:lnTo>
                  <a:pt x="6783529" y="6783528"/>
                </a:lnTo>
                <a:lnTo>
                  <a:pt x="0" y="6783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3274291"/>
            <a:ext cx="5621921" cy="232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8999" b="1" u="none" strike="noStrike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Code Efficiency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932145"/>
            <a:ext cx="5621921" cy="9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25"/>
              </a:lnSpc>
              <a:spcBef>
                <a:spcPct val="0"/>
              </a:spcBef>
            </a:pPr>
            <a:r>
              <a:rPr lang="en-US" sz="2589" u="none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Unlocking user-friendly, voice-controlled smartphone experience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028664" y="2806749"/>
            <a:ext cx="3585862" cy="1396902"/>
            <a:chOff x="0" y="0"/>
            <a:chExt cx="4781149" cy="186253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28575"/>
              <a:ext cx="4781149" cy="526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63"/>
                </a:lnSpc>
                <a:spcBef>
                  <a:spcPct val="0"/>
                </a:spcBef>
              </a:pPr>
              <a:r>
                <a:rPr lang="en-US" sz="2784" b="1" u="none" strike="noStrike">
                  <a:solidFill>
                    <a:srgbClr val="21011B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Lockdown Attempts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778591"/>
              <a:ext cx="4781149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21011B"/>
                  </a:solidFill>
                  <a:latin typeface="Touvlo"/>
                  <a:ea typeface="Touvlo"/>
                  <a:cs typeface="Touvlo"/>
                  <a:sym typeface="Touvlo"/>
                </a:rPr>
                <a:t>Maximum failed attempts allowed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209201" y="6139458"/>
            <a:ext cx="3585862" cy="1396902"/>
            <a:chOff x="0" y="0"/>
            <a:chExt cx="4781149" cy="1862536"/>
          </a:xfrm>
        </p:grpSpPr>
        <p:sp>
          <p:nvSpPr>
            <p:cNvPr id="24" name="TextBox 24"/>
            <p:cNvSpPr txBox="1"/>
            <p:nvPr/>
          </p:nvSpPr>
          <p:spPr>
            <a:xfrm>
              <a:off x="0" y="28575"/>
              <a:ext cx="4781149" cy="526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63"/>
                </a:lnSpc>
              </a:pPr>
              <a:r>
                <a:rPr lang="en-US" sz="2784" b="1">
                  <a:solidFill>
                    <a:srgbClr val="21011B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Voice Command Accuracy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778591"/>
              <a:ext cx="4781149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21011B"/>
                  </a:solidFill>
                  <a:latin typeface="Touvlo"/>
                  <a:ea typeface="Touvlo"/>
                  <a:cs typeface="Touvlo"/>
                  <a:sym typeface="Touvlo"/>
                </a:rPr>
                <a:t>Success rate of commands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447562" y="2897734"/>
            <a:ext cx="404287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 b="1" u="none" strike="noStrike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47562" y="6174334"/>
            <a:ext cx="404287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 b="1" u="none" strike="noStrike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100%</a:t>
            </a:r>
          </a:p>
        </p:txBody>
      </p:sp>
      <p:sp>
        <p:nvSpPr>
          <p:cNvPr id="28" name="Freeform 28"/>
          <p:cNvSpPr/>
          <p:nvPr/>
        </p:nvSpPr>
        <p:spPr>
          <a:xfrm rot="5400000" flipH="1">
            <a:off x="-1445023" y="-1466447"/>
            <a:ext cx="4216268" cy="4216268"/>
          </a:xfrm>
          <a:custGeom>
            <a:avLst/>
            <a:gdLst/>
            <a:ahLst/>
            <a:cxnLst/>
            <a:rect l="l" t="t" r="r" b="b"/>
            <a:pathLst>
              <a:path w="4216268" h="4216268">
                <a:moveTo>
                  <a:pt x="4216268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8" y="4216268"/>
                </a:lnTo>
                <a:lnTo>
                  <a:pt x="42162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05313" y="4005364"/>
            <a:ext cx="2462645" cy="246264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080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10223" y="4005364"/>
            <a:ext cx="2462645" cy="246264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080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15132" y="4005364"/>
            <a:ext cx="2462645" cy="24626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080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320041" y="4005364"/>
            <a:ext cx="2462645" cy="246264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080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4967959" y="5236686"/>
            <a:ext cx="1142264" cy="0"/>
          </a:xfrm>
          <a:prstGeom prst="line">
            <a:avLst/>
          </a:prstGeom>
          <a:ln w="38100" cap="rnd">
            <a:solidFill>
              <a:srgbClr val="08080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8572868" y="5236686"/>
            <a:ext cx="1142264" cy="0"/>
          </a:xfrm>
          <a:prstGeom prst="line">
            <a:avLst/>
          </a:prstGeom>
          <a:ln w="38100" cap="rnd">
            <a:solidFill>
              <a:srgbClr val="08080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2177777" y="5236686"/>
            <a:ext cx="1142264" cy="0"/>
          </a:xfrm>
          <a:prstGeom prst="line">
            <a:avLst/>
          </a:prstGeom>
          <a:ln w="38100" cap="rnd">
            <a:solidFill>
              <a:srgbClr val="08080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2505313" y="7066539"/>
            <a:ext cx="2462645" cy="1098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7"/>
              </a:lnSpc>
            </a:pPr>
            <a:r>
              <a:rPr lang="en-US" sz="2126">
                <a:solidFill>
                  <a:srgbClr val="21011B"/>
                </a:solidFill>
                <a:latin typeface="Touvlo"/>
                <a:ea typeface="Touvlo"/>
                <a:cs typeface="Touvlo"/>
                <a:sym typeface="Touvlo"/>
              </a:rPr>
              <a:t>Warning issued for unauthorized access</a:t>
            </a:r>
          </a:p>
        </p:txBody>
      </p:sp>
      <p:sp>
        <p:nvSpPr>
          <p:cNvPr id="18" name="AutoShape 18"/>
          <p:cNvSpPr/>
          <p:nvPr/>
        </p:nvSpPr>
        <p:spPr>
          <a:xfrm>
            <a:off x="3736636" y="6468009"/>
            <a:ext cx="0" cy="636630"/>
          </a:xfrm>
          <a:prstGeom prst="line">
            <a:avLst/>
          </a:prstGeom>
          <a:ln w="19050" cap="flat">
            <a:solidFill>
              <a:srgbClr val="08080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6110223" y="7565763"/>
            <a:ext cx="2462645" cy="1098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7"/>
              </a:lnSpc>
            </a:pPr>
            <a:r>
              <a:rPr lang="en-US" sz="2126">
                <a:solidFill>
                  <a:srgbClr val="21011B"/>
                </a:solidFill>
                <a:latin typeface="Touvlo"/>
                <a:ea typeface="Touvlo"/>
                <a:cs typeface="Touvlo"/>
                <a:sym typeface="Touvlo"/>
              </a:rPr>
              <a:t>Force shutdown initiated after second attempt</a:t>
            </a:r>
          </a:p>
        </p:txBody>
      </p:sp>
      <p:sp>
        <p:nvSpPr>
          <p:cNvPr id="20" name="AutoShape 20"/>
          <p:cNvSpPr/>
          <p:nvPr/>
        </p:nvSpPr>
        <p:spPr>
          <a:xfrm flipH="1">
            <a:off x="7341545" y="6468009"/>
            <a:ext cx="0" cy="1135854"/>
          </a:xfrm>
          <a:prstGeom prst="line">
            <a:avLst/>
          </a:prstGeom>
          <a:ln w="19050" cap="flat">
            <a:solidFill>
              <a:srgbClr val="08080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9715132" y="7778098"/>
            <a:ext cx="2462645" cy="1098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7"/>
              </a:lnSpc>
            </a:pPr>
            <a:r>
              <a:rPr lang="en-US" sz="2126">
                <a:solidFill>
                  <a:srgbClr val="21011B"/>
                </a:solidFill>
                <a:latin typeface="Touvlo"/>
                <a:ea typeface="Touvlo"/>
                <a:cs typeface="Touvlo"/>
                <a:sym typeface="Touvlo"/>
              </a:rPr>
              <a:t>Device locks upon too many attempts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0946455" y="6468009"/>
            <a:ext cx="0" cy="1348189"/>
          </a:xfrm>
          <a:prstGeom prst="line">
            <a:avLst/>
          </a:prstGeom>
          <a:ln w="19050" cap="flat">
            <a:solidFill>
              <a:srgbClr val="08080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3320041" y="8165047"/>
            <a:ext cx="2462645" cy="1098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7"/>
              </a:lnSpc>
            </a:pPr>
            <a:r>
              <a:rPr lang="en-US" sz="2126">
                <a:solidFill>
                  <a:srgbClr val="21011B"/>
                </a:solidFill>
                <a:latin typeface="Touvlo"/>
                <a:ea typeface="Touvlo"/>
                <a:cs typeface="Touvlo"/>
                <a:sym typeface="Touvlo"/>
              </a:rPr>
              <a:t>Options for reboot via hardware or voice</a:t>
            </a:r>
          </a:p>
        </p:txBody>
      </p:sp>
      <p:sp>
        <p:nvSpPr>
          <p:cNvPr id="24" name="AutoShape 24"/>
          <p:cNvSpPr/>
          <p:nvPr/>
        </p:nvSpPr>
        <p:spPr>
          <a:xfrm>
            <a:off x="14551364" y="6468009"/>
            <a:ext cx="0" cy="1735138"/>
          </a:xfrm>
          <a:prstGeom prst="line">
            <a:avLst/>
          </a:prstGeom>
          <a:ln w="19050" cap="flat">
            <a:solidFill>
              <a:srgbClr val="08080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-317672" y="-232734"/>
            <a:ext cx="18923343" cy="3674381"/>
            <a:chOff x="0" y="0"/>
            <a:chExt cx="4983926" cy="96773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983926" cy="967738"/>
            </a:xfrm>
            <a:custGeom>
              <a:avLst/>
              <a:gdLst/>
              <a:ahLst/>
              <a:cxnLst/>
              <a:rect l="l" t="t" r="r" b="b"/>
              <a:pathLst>
                <a:path w="4983926" h="967738">
                  <a:moveTo>
                    <a:pt x="0" y="0"/>
                  </a:moveTo>
                  <a:lnTo>
                    <a:pt x="4983926" y="0"/>
                  </a:lnTo>
                  <a:lnTo>
                    <a:pt x="4983926" y="967738"/>
                  </a:lnTo>
                  <a:lnTo>
                    <a:pt x="0" y="967738"/>
                  </a:lnTo>
                  <a:close/>
                </a:path>
              </a:pathLst>
            </a:custGeom>
            <a:solidFill>
              <a:srgbClr val="8DB3C5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4983926" cy="1015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-2745975" y="4039705"/>
            <a:ext cx="4856607" cy="4856607"/>
          </a:xfrm>
          <a:custGeom>
            <a:avLst/>
            <a:gdLst/>
            <a:ahLst/>
            <a:cxnLst/>
            <a:rect l="l" t="t" r="r" b="b"/>
            <a:pathLst>
              <a:path w="4856607" h="4856607">
                <a:moveTo>
                  <a:pt x="0" y="0"/>
                </a:moveTo>
                <a:lnTo>
                  <a:pt x="4856607" y="0"/>
                </a:lnTo>
                <a:lnTo>
                  <a:pt x="4856607" y="4856608"/>
                </a:lnTo>
                <a:lnTo>
                  <a:pt x="0" y="485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6030337" y="3719860"/>
            <a:ext cx="5679627" cy="5679627"/>
          </a:xfrm>
          <a:custGeom>
            <a:avLst/>
            <a:gdLst/>
            <a:ahLst/>
            <a:cxnLst/>
            <a:rect l="l" t="t" r="r" b="b"/>
            <a:pathLst>
              <a:path w="5679627" h="5679627">
                <a:moveTo>
                  <a:pt x="0" y="0"/>
                </a:moveTo>
                <a:lnTo>
                  <a:pt x="5679627" y="0"/>
                </a:lnTo>
                <a:lnTo>
                  <a:pt x="5679627" y="5679627"/>
                </a:lnTo>
                <a:lnTo>
                  <a:pt x="0" y="5679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028700" y="1194976"/>
            <a:ext cx="9772570" cy="95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61"/>
              </a:lnSpc>
              <a:spcBef>
                <a:spcPct val="0"/>
              </a:spcBef>
            </a:pPr>
            <a:r>
              <a:rPr lang="en-US" sz="7161" b="1" u="none" strike="noStrike">
                <a:solidFill>
                  <a:srgbClr val="21011B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Security Protocols Timeline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010603" y="1370774"/>
            <a:ext cx="508152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u="none">
                <a:solidFill>
                  <a:srgbClr val="21011B"/>
                </a:solidFill>
                <a:latin typeface="Touvlo"/>
                <a:ea typeface="Touvlo"/>
                <a:cs typeface="Touvlo"/>
                <a:sym typeface="Touvlo"/>
              </a:rPr>
              <a:t>Key steps in our security approach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752702" y="4985226"/>
            <a:ext cx="1967868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 b="1" u="none" strike="noStrike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Attempt One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84342" y="4985226"/>
            <a:ext cx="2114407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 b="1" u="none" strike="noStrike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Attempt Two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918559" y="4985226"/>
            <a:ext cx="2055792" cy="9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 b="1" u="none" strike="noStrike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Shutdown Trigger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450199" y="4985226"/>
            <a:ext cx="2202330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 b="1" u="none" strike="noStrike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Reboot Options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C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824689" y="-5824689"/>
            <a:ext cx="6638622" cy="18288000"/>
            <a:chOff x="0" y="0"/>
            <a:chExt cx="1748444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8443" cy="4816592"/>
            </a:xfrm>
            <a:custGeom>
              <a:avLst/>
              <a:gdLst/>
              <a:ahLst/>
              <a:cxnLst/>
              <a:rect l="l" t="t" r="r" b="b"/>
              <a:pathLst>
                <a:path w="1748443" h="4816592">
                  <a:moveTo>
                    <a:pt x="0" y="0"/>
                  </a:moveTo>
                  <a:lnTo>
                    <a:pt x="1748443" y="0"/>
                  </a:lnTo>
                  <a:lnTo>
                    <a:pt x="174844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C4EBF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48444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474146" y="2063409"/>
            <a:ext cx="5496292" cy="4525736"/>
          </a:xfrm>
          <a:custGeom>
            <a:avLst/>
            <a:gdLst/>
            <a:ahLst/>
            <a:cxnLst/>
            <a:rect l="l" t="t" r="r" b="b"/>
            <a:pathLst>
              <a:path w="5496292" h="4525736">
                <a:moveTo>
                  <a:pt x="0" y="0"/>
                </a:moveTo>
                <a:lnTo>
                  <a:pt x="5496292" y="0"/>
                </a:lnTo>
                <a:lnTo>
                  <a:pt x="5496292" y="4525736"/>
                </a:lnTo>
                <a:lnTo>
                  <a:pt x="0" y="4525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144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2219" y="2990617"/>
            <a:ext cx="9112458" cy="3641875"/>
          </a:xfrm>
          <a:custGeom>
            <a:avLst/>
            <a:gdLst/>
            <a:ahLst/>
            <a:cxnLst/>
            <a:rect l="l" t="t" r="r" b="b"/>
            <a:pathLst>
              <a:path w="9112458" h="3641875">
                <a:moveTo>
                  <a:pt x="0" y="0"/>
                </a:moveTo>
                <a:lnTo>
                  <a:pt x="9112458" y="0"/>
                </a:lnTo>
                <a:lnTo>
                  <a:pt x="9112458" y="3641876"/>
                </a:lnTo>
                <a:lnTo>
                  <a:pt x="0" y="3641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50213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202246" y="3604476"/>
            <a:ext cx="4247804" cy="6068291"/>
            <a:chOff x="0" y="0"/>
            <a:chExt cx="444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57009" r="-57009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857078" y="3604476"/>
            <a:ext cx="4247804" cy="6068291"/>
            <a:chOff x="0" y="0"/>
            <a:chExt cx="4445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-69047" r="-69047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490154" y="3604476"/>
            <a:ext cx="4247804" cy="6068291"/>
            <a:chOff x="0" y="0"/>
            <a:chExt cx="444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57009" r="-57009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28700" y="1085850"/>
            <a:ext cx="11527321" cy="656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22"/>
              </a:lnSpc>
            </a:pPr>
            <a:r>
              <a:rPr lang="en-US" sz="4699" b="1">
                <a:solidFill>
                  <a:srgbClr val="21011B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Trivox in Action: Voice Command Features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02879" y="8115571"/>
            <a:ext cx="1003524" cy="1142729"/>
          </a:xfrm>
          <a:custGeom>
            <a:avLst/>
            <a:gdLst/>
            <a:ahLst/>
            <a:cxnLst/>
            <a:rect l="l" t="t" r="r" b="b"/>
            <a:pathLst>
              <a:path w="1003524" h="1142729">
                <a:moveTo>
                  <a:pt x="0" y="0"/>
                </a:moveTo>
                <a:lnTo>
                  <a:pt x="1003523" y="0"/>
                </a:lnTo>
                <a:lnTo>
                  <a:pt x="1003523" y="1142729"/>
                </a:lnTo>
                <a:lnTo>
                  <a:pt x="0" y="11427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846886" y="6845886"/>
            <a:ext cx="4824827" cy="4824827"/>
          </a:xfrm>
          <a:custGeom>
            <a:avLst/>
            <a:gdLst/>
            <a:ahLst/>
            <a:cxnLst/>
            <a:rect l="l" t="t" r="r" b="b"/>
            <a:pathLst>
              <a:path w="4824827" h="4824827">
                <a:moveTo>
                  <a:pt x="0" y="0"/>
                </a:moveTo>
                <a:lnTo>
                  <a:pt x="4824828" y="0"/>
                </a:lnTo>
                <a:lnTo>
                  <a:pt x="4824828" y="4824828"/>
                </a:lnTo>
                <a:lnTo>
                  <a:pt x="0" y="48248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222292" y="-4299138"/>
            <a:ext cx="6783529" cy="6783529"/>
          </a:xfrm>
          <a:custGeom>
            <a:avLst/>
            <a:gdLst/>
            <a:ahLst/>
            <a:cxnLst/>
            <a:rect l="l" t="t" r="r" b="b"/>
            <a:pathLst>
              <a:path w="6783529" h="6783529">
                <a:moveTo>
                  <a:pt x="0" y="0"/>
                </a:moveTo>
                <a:lnTo>
                  <a:pt x="6783528" y="0"/>
                </a:lnTo>
                <a:lnTo>
                  <a:pt x="6783528" y="6783528"/>
                </a:lnTo>
                <a:lnTo>
                  <a:pt x="0" y="6783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3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0070" y="-500849"/>
            <a:ext cx="7526776" cy="11288699"/>
            <a:chOff x="0" y="0"/>
            <a:chExt cx="1982361" cy="2973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2361" cy="2973155"/>
            </a:xfrm>
            <a:custGeom>
              <a:avLst/>
              <a:gdLst/>
              <a:ahLst/>
              <a:cxnLst/>
              <a:rect l="l" t="t" r="r" b="b"/>
              <a:pathLst>
                <a:path w="1982361" h="2973155">
                  <a:moveTo>
                    <a:pt x="61715" y="0"/>
                  </a:moveTo>
                  <a:lnTo>
                    <a:pt x="1920646" y="0"/>
                  </a:lnTo>
                  <a:cubicBezTo>
                    <a:pt x="1937014" y="0"/>
                    <a:pt x="1952711" y="6502"/>
                    <a:pt x="1964285" y="18076"/>
                  </a:cubicBezTo>
                  <a:cubicBezTo>
                    <a:pt x="1975859" y="29650"/>
                    <a:pt x="1982361" y="45347"/>
                    <a:pt x="1982361" y="61715"/>
                  </a:cubicBezTo>
                  <a:lnTo>
                    <a:pt x="1982361" y="2911440"/>
                  </a:lnTo>
                  <a:cubicBezTo>
                    <a:pt x="1982361" y="2927808"/>
                    <a:pt x="1975859" y="2943505"/>
                    <a:pt x="1964285" y="2955079"/>
                  </a:cubicBezTo>
                  <a:cubicBezTo>
                    <a:pt x="1952711" y="2966653"/>
                    <a:pt x="1937014" y="2973155"/>
                    <a:pt x="1920646" y="2973155"/>
                  </a:cubicBezTo>
                  <a:lnTo>
                    <a:pt x="61715" y="2973155"/>
                  </a:lnTo>
                  <a:cubicBezTo>
                    <a:pt x="45347" y="2973155"/>
                    <a:pt x="29650" y="2966653"/>
                    <a:pt x="18076" y="2955079"/>
                  </a:cubicBezTo>
                  <a:cubicBezTo>
                    <a:pt x="6502" y="2943505"/>
                    <a:pt x="0" y="2927808"/>
                    <a:pt x="0" y="2911440"/>
                  </a:cubicBezTo>
                  <a:lnTo>
                    <a:pt x="0" y="61715"/>
                  </a:lnTo>
                  <a:cubicBezTo>
                    <a:pt x="0" y="45347"/>
                    <a:pt x="6502" y="29650"/>
                    <a:pt x="18076" y="18076"/>
                  </a:cubicBezTo>
                  <a:cubicBezTo>
                    <a:pt x="29650" y="6502"/>
                    <a:pt x="45347" y="0"/>
                    <a:pt x="61715" y="0"/>
                  </a:cubicBezTo>
                  <a:close/>
                </a:path>
              </a:pathLst>
            </a:custGeom>
            <a:solidFill>
              <a:srgbClr val="08080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82361" cy="3011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64300" y="2382749"/>
            <a:ext cx="6295000" cy="2244901"/>
            <a:chOff x="0" y="0"/>
            <a:chExt cx="1139599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9599" cy="406400"/>
            </a:xfrm>
            <a:custGeom>
              <a:avLst/>
              <a:gdLst/>
              <a:ahLst/>
              <a:cxnLst/>
              <a:rect l="l" t="t" r="r" b="b"/>
              <a:pathLst>
                <a:path w="1139599" h="406400">
                  <a:moveTo>
                    <a:pt x="936399" y="0"/>
                  </a:moveTo>
                  <a:cubicBezTo>
                    <a:pt x="1048624" y="0"/>
                    <a:pt x="1139599" y="90976"/>
                    <a:pt x="1139599" y="203200"/>
                  </a:cubicBezTo>
                  <a:cubicBezTo>
                    <a:pt x="1139599" y="315424"/>
                    <a:pt x="1048624" y="406400"/>
                    <a:pt x="93639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EBFE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33350"/>
              <a:ext cx="1139599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24098" y="2382749"/>
            <a:ext cx="4489803" cy="2244901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8080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33350"/>
              <a:ext cx="812800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64300" y="5659349"/>
            <a:ext cx="6295000" cy="2244901"/>
            <a:chOff x="0" y="0"/>
            <a:chExt cx="1139599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9599" cy="406400"/>
            </a:xfrm>
            <a:custGeom>
              <a:avLst/>
              <a:gdLst/>
              <a:ahLst/>
              <a:cxnLst/>
              <a:rect l="l" t="t" r="r" b="b"/>
              <a:pathLst>
                <a:path w="1139599" h="406400">
                  <a:moveTo>
                    <a:pt x="936399" y="0"/>
                  </a:moveTo>
                  <a:cubicBezTo>
                    <a:pt x="1048624" y="0"/>
                    <a:pt x="1139599" y="90976"/>
                    <a:pt x="1139599" y="203200"/>
                  </a:cubicBezTo>
                  <a:cubicBezTo>
                    <a:pt x="1139599" y="315424"/>
                    <a:pt x="1048624" y="406400"/>
                    <a:pt x="93639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EBFE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33350"/>
              <a:ext cx="1139599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224098" y="5659349"/>
            <a:ext cx="4489803" cy="2244901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8080A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33350"/>
              <a:ext cx="812800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3914941" y="8228101"/>
            <a:ext cx="6783529" cy="6783529"/>
          </a:xfrm>
          <a:custGeom>
            <a:avLst/>
            <a:gdLst/>
            <a:ahLst/>
            <a:cxnLst/>
            <a:rect l="l" t="t" r="r" b="b"/>
            <a:pathLst>
              <a:path w="6783529" h="6783529">
                <a:moveTo>
                  <a:pt x="0" y="0"/>
                </a:moveTo>
                <a:lnTo>
                  <a:pt x="6783529" y="0"/>
                </a:lnTo>
                <a:lnTo>
                  <a:pt x="6783529" y="6783528"/>
                </a:lnTo>
                <a:lnTo>
                  <a:pt x="0" y="6783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3274291"/>
            <a:ext cx="5621921" cy="232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8999" b="1" u="none" strike="noStrike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Future Innovations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861279"/>
            <a:ext cx="5621921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u="none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Plans for iOS version and smart home integration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028664" y="2770399"/>
            <a:ext cx="3585862" cy="1469602"/>
            <a:chOff x="0" y="0"/>
            <a:chExt cx="4781149" cy="195946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28575"/>
              <a:ext cx="4781149" cy="623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85"/>
                </a:lnSpc>
                <a:spcBef>
                  <a:spcPct val="0"/>
                </a:spcBef>
              </a:pPr>
              <a:r>
                <a:rPr lang="en-US" sz="3259" b="1" u="none" strike="noStrike">
                  <a:solidFill>
                    <a:srgbClr val="21011B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Potential User Base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75524"/>
              <a:ext cx="4781149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21011B"/>
                  </a:solidFill>
                  <a:latin typeface="Touvlo"/>
                  <a:ea typeface="Touvlo"/>
                  <a:cs typeface="Touvlo"/>
                  <a:sym typeface="Touvlo"/>
                </a:rPr>
                <a:t>Projected downloads in 2025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209201" y="6103108"/>
            <a:ext cx="3585862" cy="1469602"/>
            <a:chOff x="0" y="0"/>
            <a:chExt cx="4781149" cy="195946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28575"/>
              <a:ext cx="4781149" cy="623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85"/>
                </a:lnSpc>
              </a:pPr>
              <a:r>
                <a:rPr lang="en-US" sz="3259" b="1">
                  <a:solidFill>
                    <a:srgbClr val="21011B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User Satisfaction Rate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875524"/>
              <a:ext cx="4781149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21011B"/>
                  </a:solidFill>
                  <a:latin typeface="Touvlo"/>
                  <a:ea typeface="Touvlo"/>
                  <a:cs typeface="Touvlo"/>
                  <a:sym typeface="Touvlo"/>
                </a:rPr>
                <a:t>Anticipated positive feedback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447562" y="2897734"/>
            <a:ext cx="404287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 b="1" u="none" strike="noStrike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1,000,000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47562" y="6174334"/>
            <a:ext cx="404287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 b="1" u="none" strike="noStrike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85%</a:t>
            </a:r>
          </a:p>
        </p:txBody>
      </p:sp>
      <p:sp>
        <p:nvSpPr>
          <p:cNvPr id="28" name="Freeform 28"/>
          <p:cNvSpPr/>
          <p:nvPr/>
        </p:nvSpPr>
        <p:spPr>
          <a:xfrm rot="5400000" flipH="1">
            <a:off x="-1445023" y="-1466447"/>
            <a:ext cx="4216268" cy="4216268"/>
          </a:xfrm>
          <a:custGeom>
            <a:avLst/>
            <a:gdLst/>
            <a:ahLst/>
            <a:cxnLst/>
            <a:rect l="l" t="t" r="r" b="b"/>
            <a:pathLst>
              <a:path w="4216268" h="4216268">
                <a:moveTo>
                  <a:pt x="4216268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8" y="4216268"/>
                </a:lnTo>
                <a:lnTo>
                  <a:pt x="42162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3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0070" y="-500849"/>
            <a:ext cx="7526776" cy="11288699"/>
            <a:chOff x="0" y="0"/>
            <a:chExt cx="1982361" cy="2973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2361" cy="2973155"/>
            </a:xfrm>
            <a:custGeom>
              <a:avLst/>
              <a:gdLst/>
              <a:ahLst/>
              <a:cxnLst/>
              <a:rect l="l" t="t" r="r" b="b"/>
              <a:pathLst>
                <a:path w="1982361" h="2973155">
                  <a:moveTo>
                    <a:pt x="61715" y="0"/>
                  </a:moveTo>
                  <a:lnTo>
                    <a:pt x="1920646" y="0"/>
                  </a:lnTo>
                  <a:cubicBezTo>
                    <a:pt x="1937014" y="0"/>
                    <a:pt x="1952711" y="6502"/>
                    <a:pt x="1964285" y="18076"/>
                  </a:cubicBezTo>
                  <a:cubicBezTo>
                    <a:pt x="1975859" y="29650"/>
                    <a:pt x="1982361" y="45347"/>
                    <a:pt x="1982361" y="61715"/>
                  </a:cubicBezTo>
                  <a:lnTo>
                    <a:pt x="1982361" y="2911440"/>
                  </a:lnTo>
                  <a:cubicBezTo>
                    <a:pt x="1982361" y="2927808"/>
                    <a:pt x="1975859" y="2943505"/>
                    <a:pt x="1964285" y="2955079"/>
                  </a:cubicBezTo>
                  <a:cubicBezTo>
                    <a:pt x="1952711" y="2966653"/>
                    <a:pt x="1937014" y="2973155"/>
                    <a:pt x="1920646" y="2973155"/>
                  </a:cubicBezTo>
                  <a:lnTo>
                    <a:pt x="61715" y="2973155"/>
                  </a:lnTo>
                  <a:cubicBezTo>
                    <a:pt x="45347" y="2973155"/>
                    <a:pt x="29650" y="2966653"/>
                    <a:pt x="18076" y="2955079"/>
                  </a:cubicBezTo>
                  <a:cubicBezTo>
                    <a:pt x="6502" y="2943505"/>
                    <a:pt x="0" y="2927808"/>
                    <a:pt x="0" y="2911440"/>
                  </a:cubicBezTo>
                  <a:lnTo>
                    <a:pt x="0" y="61715"/>
                  </a:lnTo>
                  <a:cubicBezTo>
                    <a:pt x="0" y="45347"/>
                    <a:pt x="6502" y="29650"/>
                    <a:pt x="18076" y="18076"/>
                  </a:cubicBezTo>
                  <a:cubicBezTo>
                    <a:pt x="29650" y="6502"/>
                    <a:pt x="45347" y="0"/>
                    <a:pt x="61715" y="0"/>
                  </a:cubicBezTo>
                  <a:close/>
                </a:path>
              </a:pathLst>
            </a:custGeom>
            <a:solidFill>
              <a:srgbClr val="08080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82361" cy="3011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64300" y="2382749"/>
            <a:ext cx="6295000" cy="2244901"/>
            <a:chOff x="0" y="0"/>
            <a:chExt cx="1139599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9599" cy="406400"/>
            </a:xfrm>
            <a:custGeom>
              <a:avLst/>
              <a:gdLst/>
              <a:ahLst/>
              <a:cxnLst/>
              <a:rect l="l" t="t" r="r" b="b"/>
              <a:pathLst>
                <a:path w="1139599" h="406400">
                  <a:moveTo>
                    <a:pt x="936399" y="0"/>
                  </a:moveTo>
                  <a:cubicBezTo>
                    <a:pt x="1048624" y="0"/>
                    <a:pt x="1139599" y="90976"/>
                    <a:pt x="1139599" y="203200"/>
                  </a:cubicBezTo>
                  <a:cubicBezTo>
                    <a:pt x="1139599" y="315424"/>
                    <a:pt x="1048624" y="406400"/>
                    <a:pt x="93639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EBFE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33350"/>
              <a:ext cx="1139599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24098" y="2382749"/>
            <a:ext cx="4489803" cy="2244901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8080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33350"/>
              <a:ext cx="812800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64300" y="5659349"/>
            <a:ext cx="6295000" cy="2244901"/>
            <a:chOff x="0" y="0"/>
            <a:chExt cx="1139599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9599" cy="406400"/>
            </a:xfrm>
            <a:custGeom>
              <a:avLst/>
              <a:gdLst/>
              <a:ahLst/>
              <a:cxnLst/>
              <a:rect l="l" t="t" r="r" b="b"/>
              <a:pathLst>
                <a:path w="1139599" h="406400">
                  <a:moveTo>
                    <a:pt x="936399" y="0"/>
                  </a:moveTo>
                  <a:cubicBezTo>
                    <a:pt x="1048624" y="0"/>
                    <a:pt x="1139599" y="90976"/>
                    <a:pt x="1139599" y="203200"/>
                  </a:cubicBezTo>
                  <a:cubicBezTo>
                    <a:pt x="1139599" y="315424"/>
                    <a:pt x="1048624" y="406400"/>
                    <a:pt x="93639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EBFE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33350"/>
              <a:ext cx="1139599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224098" y="5659349"/>
            <a:ext cx="4489803" cy="2244901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8080A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33350"/>
              <a:ext cx="812800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3914941" y="8228101"/>
            <a:ext cx="6783529" cy="6783529"/>
          </a:xfrm>
          <a:custGeom>
            <a:avLst/>
            <a:gdLst/>
            <a:ahLst/>
            <a:cxnLst/>
            <a:rect l="l" t="t" r="r" b="b"/>
            <a:pathLst>
              <a:path w="6783529" h="6783529">
                <a:moveTo>
                  <a:pt x="0" y="0"/>
                </a:moveTo>
                <a:lnTo>
                  <a:pt x="6783529" y="0"/>
                </a:lnTo>
                <a:lnTo>
                  <a:pt x="6783529" y="6783528"/>
                </a:lnTo>
                <a:lnTo>
                  <a:pt x="0" y="6783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3274291"/>
            <a:ext cx="5621921" cy="232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  <a:spcBef>
                <a:spcPct val="0"/>
              </a:spcBef>
            </a:pPr>
            <a:r>
              <a:rPr lang="en-US" sz="8999" b="1" u="none" strike="noStrike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Hands-Free Revolution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012630"/>
            <a:ext cx="5621921" cy="82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37"/>
              </a:lnSpc>
              <a:spcBef>
                <a:spcPct val="0"/>
              </a:spcBef>
            </a:pPr>
            <a:r>
              <a:rPr lang="en-US" sz="2383" u="none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Transforming technology for assistive convenience and security in daily life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028664" y="2796399"/>
            <a:ext cx="3585862" cy="1417602"/>
            <a:chOff x="0" y="0"/>
            <a:chExt cx="4781149" cy="189013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28575"/>
              <a:ext cx="4781149" cy="553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70"/>
                </a:lnSpc>
                <a:spcBef>
                  <a:spcPct val="0"/>
                </a:spcBef>
              </a:pPr>
              <a:r>
                <a:rPr lang="en-US" sz="2882" b="1" u="none" strike="noStrike">
                  <a:solidFill>
                    <a:srgbClr val="21011B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Potential users impacted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05639"/>
              <a:ext cx="4781149" cy="1084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37"/>
                </a:lnSpc>
              </a:pPr>
              <a:r>
                <a:rPr lang="en-US" sz="2383">
                  <a:solidFill>
                    <a:srgbClr val="21011B"/>
                  </a:solidFill>
                  <a:latin typeface="Touvlo"/>
                  <a:ea typeface="Touvlo"/>
                  <a:cs typeface="Touvlo"/>
                  <a:sym typeface="Touvlo"/>
                </a:rPr>
                <a:t>Assistive tech growth opportunity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209201" y="6129108"/>
            <a:ext cx="3585862" cy="1417602"/>
            <a:chOff x="0" y="0"/>
            <a:chExt cx="4781149" cy="1890136"/>
          </a:xfrm>
        </p:grpSpPr>
        <p:sp>
          <p:nvSpPr>
            <p:cNvPr id="24" name="TextBox 24"/>
            <p:cNvSpPr txBox="1"/>
            <p:nvPr/>
          </p:nvSpPr>
          <p:spPr>
            <a:xfrm>
              <a:off x="0" y="28575"/>
              <a:ext cx="4781149" cy="553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70"/>
                </a:lnSpc>
              </a:pPr>
              <a:r>
                <a:rPr lang="en-US" sz="2882" b="1">
                  <a:solidFill>
                    <a:srgbClr val="21011B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User satisfaction rate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805639"/>
              <a:ext cx="4781149" cy="1084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37"/>
                </a:lnSpc>
              </a:pPr>
              <a:r>
                <a:rPr lang="en-US" sz="2383">
                  <a:solidFill>
                    <a:srgbClr val="21011B"/>
                  </a:solidFill>
                  <a:latin typeface="Touvlo"/>
                  <a:ea typeface="Touvlo"/>
                  <a:cs typeface="Touvlo"/>
                  <a:sym typeface="Touvlo"/>
                </a:rPr>
                <a:t>Positive feedback on ease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447562" y="2897734"/>
            <a:ext cx="404287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 b="1" u="none" strike="noStrike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500,000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47562" y="6174334"/>
            <a:ext cx="404287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 b="1" u="none" strike="noStrike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95%</a:t>
            </a:r>
          </a:p>
        </p:txBody>
      </p:sp>
      <p:sp>
        <p:nvSpPr>
          <p:cNvPr id="28" name="Freeform 28"/>
          <p:cNvSpPr/>
          <p:nvPr/>
        </p:nvSpPr>
        <p:spPr>
          <a:xfrm rot="5400000" flipH="1">
            <a:off x="-1445023" y="-1466447"/>
            <a:ext cx="4216268" cy="4216268"/>
          </a:xfrm>
          <a:custGeom>
            <a:avLst/>
            <a:gdLst/>
            <a:ahLst/>
            <a:cxnLst/>
            <a:rect l="l" t="t" r="r" b="b"/>
            <a:pathLst>
              <a:path w="4216268" h="4216268">
                <a:moveTo>
                  <a:pt x="4216268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8" y="4216268"/>
                </a:lnTo>
                <a:lnTo>
                  <a:pt x="42162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217</Words>
  <Application>Microsoft Office PowerPoint</Application>
  <PresentationFormat>Custom</PresentationFormat>
  <Paragraphs>51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Touvlo Bold</vt:lpstr>
      <vt:lpstr>Proxima Nova Condensed Bold</vt:lpstr>
      <vt:lpstr>Arial</vt:lpstr>
      <vt:lpstr>Touvlo</vt:lpstr>
      <vt:lpstr>Proxima Nova Condensed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AI Voice-Controlled Phone</dc:title>
  <dc:description>Presentation - AI Voice-Controlled Phone</dc:description>
  <cp:lastModifiedBy>Shivam Upadhyay</cp:lastModifiedBy>
  <cp:revision>2</cp:revision>
  <dcterms:created xsi:type="dcterms:W3CDTF">2006-08-16T00:00:00Z</dcterms:created>
  <dcterms:modified xsi:type="dcterms:W3CDTF">2025-05-21T10:25:49Z</dcterms:modified>
  <dc:identifier>DAGoD1VeO-w</dc:identifier>
</cp:coreProperties>
</file>